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Montserrat"/>
      <p:regular r:id="rId29"/>
      <p:bold r:id="rId30"/>
      <p:italic r:id="rId31"/>
      <p:boldItalic r:id="rId32"/>
    </p:embeddedFont>
    <p:embeddedFont>
      <p:font typeface="Montserrat Medium"/>
      <p:regular r:id="rId33"/>
      <p:bold r:id="rId34"/>
      <p:italic r:id="rId35"/>
      <p:boldItalic r:id="rId36"/>
    </p:embeddedFont>
    <p:embeddedFont>
      <p:font typeface="Montserrat ExtraLight"/>
      <p:regular r:id="rId37"/>
      <p:bold r:id="rId38"/>
      <p:italic r:id="rId39"/>
      <p:boldItalic r:id="rId40"/>
    </p:embeddedFont>
    <p:embeddedFont>
      <p:font typeface="Montserrat ExtraBold"/>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ExtraLight-boldItalic.fntdata"/><Relationship Id="rId20" Type="http://schemas.openxmlformats.org/officeDocument/2006/relationships/slide" Target="slides/slide16.xml"/><Relationship Id="rId42" Type="http://schemas.openxmlformats.org/officeDocument/2006/relationships/font" Target="fonts/MontserratExtraBold-boldItalic.fntdata"/><Relationship Id="rId41" Type="http://schemas.openxmlformats.org/officeDocument/2006/relationships/font" Target="fonts/MontserratExtraBold-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7.xml"/><Relationship Id="rId33" Type="http://schemas.openxmlformats.org/officeDocument/2006/relationships/font" Target="fonts/MontserratMedium-regular.fntdata"/><Relationship Id="rId10" Type="http://schemas.openxmlformats.org/officeDocument/2006/relationships/slide" Target="slides/slide6.xml"/><Relationship Id="rId32" Type="http://schemas.openxmlformats.org/officeDocument/2006/relationships/font" Target="fonts/Montserrat-boldItalic.fntdata"/><Relationship Id="rId13" Type="http://schemas.openxmlformats.org/officeDocument/2006/relationships/slide" Target="slides/slide9.xml"/><Relationship Id="rId35" Type="http://schemas.openxmlformats.org/officeDocument/2006/relationships/font" Target="fonts/MontserratMedium-italic.fntdata"/><Relationship Id="rId12" Type="http://schemas.openxmlformats.org/officeDocument/2006/relationships/slide" Target="slides/slide8.xml"/><Relationship Id="rId34" Type="http://schemas.openxmlformats.org/officeDocument/2006/relationships/font" Target="fonts/MontserratMedium-bold.fntdata"/><Relationship Id="rId15" Type="http://schemas.openxmlformats.org/officeDocument/2006/relationships/slide" Target="slides/slide11.xml"/><Relationship Id="rId37" Type="http://schemas.openxmlformats.org/officeDocument/2006/relationships/font" Target="fonts/MontserratExtraLight-regular.fntdata"/><Relationship Id="rId14" Type="http://schemas.openxmlformats.org/officeDocument/2006/relationships/slide" Target="slides/slide10.xml"/><Relationship Id="rId36" Type="http://schemas.openxmlformats.org/officeDocument/2006/relationships/font" Target="fonts/MontserratMedium-boldItalic.fntdata"/><Relationship Id="rId17" Type="http://schemas.openxmlformats.org/officeDocument/2006/relationships/slide" Target="slides/slide13.xml"/><Relationship Id="rId39" Type="http://schemas.openxmlformats.org/officeDocument/2006/relationships/font" Target="fonts/MontserratExtraLight-italic.fntdata"/><Relationship Id="rId16" Type="http://schemas.openxmlformats.org/officeDocument/2006/relationships/slide" Target="slides/slide12.xml"/><Relationship Id="rId38" Type="http://schemas.openxmlformats.org/officeDocument/2006/relationships/font" Target="fonts/MontserratExtraL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50da81d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50da81d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One hot encoding is useful for data that has no relationship to each other. Machine learning algorithms treat the order of numbers as an </a:t>
            </a:r>
            <a:r>
              <a:rPr i="1" lang="en">
                <a:solidFill>
                  <a:schemeClr val="dk1"/>
                </a:solidFill>
              </a:rPr>
              <a:t>attribute of significance</a:t>
            </a:r>
            <a:r>
              <a:rPr lang="en">
                <a:solidFill>
                  <a:schemeClr val="dk1"/>
                </a:solidFill>
              </a:rPr>
              <a:t>. In other words, they will read a higher number as better or more important than a lower number. While this is helpful for some ordinal situations, some input data </a:t>
            </a:r>
            <a:r>
              <a:rPr b="1" lang="en">
                <a:solidFill>
                  <a:schemeClr val="dk1"/>
                </a:solidFill>
              </a:rPr>
              <a:t>does not have any ranking</a:t>
            </a:r>
            <a:r>
              <a:rPr lang="en">
                <a:solidFill>
                  <a:schemeClr val="dk1"/>
                </a:solidFill>
              </a:rPr>
              <a:t> for category values, and this can lead to issues with predictions and poor performance. That’s when one hot encoding saves the day. One hot encoding makes our training data more useful and expressive, and it can be rescaled easily. By using numeric values, we more easily determine a probability for our values. In particular, one hot encoding is used for our output values, since it provides more nuanced predictions than single labels.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50da81d0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50da81d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50da81d0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50da81d0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503bae59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503bae59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The monotonic relationship is particularly clear for the variables </a:t>
            </a:r>
            <a:r>
              <a:rPr lang="en" sz="1050">
                <a:solidFill>
                  <a:schemeClr val="dk1"/>
                </a:solidFill>
                <a:highlight>
                  <a:srgbClr val="FFFFFF"/>
                </a:highlight>
              </a:rPr>
              <a:t>MS Zoning</a:t>
            </a:r>
            <a:r>
              <a:rPr lang="en" sz="1050">
                <a:solidFill>
                  <a:schemeClr val="dk1"/>
                </a:solidFill>
                <a:highlight>
                  <a:srgbClr val="FFFFFF"/>
                </a:highlight>
              </a:rPr>
              <a:t>, Neighborhood, and ExterQual. Note how, the higher the integer that now represents the category, the higher the mean house sale price (remember that the target is log-transformed, that is why the differences seem so small).</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503bae59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503bae59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503bae59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503bae59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f9262ee2f_0_26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f9262ee2f_0_26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503bae59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503bae59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7f9262ee2f_0_26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f9262ee2f_0_26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f9262ee2f_0_26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f9262ee2f_0_26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a:t>
            </a:r>
            <a:r>
              <a:rPr lang="en"/>
              <a:t>valuate the model: remember that we log transformed the output (</a:t>
            </a:r>
            <a:r>
              <a:rPr lang="en"/>
              <a:t>Sale Price</a:t>
            </a:r>
            <a:r>
              <a:rPr lang="en"/>
              <a:t>) in our feature engineering notebook (step 2). In order to get the true performance of the Lasso, we need to transform both the target and the predictions back to the original house prices values. We will evaluate performance using the mean squared error and the root of the mean squared error and r2.</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503bae59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503bae59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503bae59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503bae59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529"/>
                </a:solidFill>
                <a:highlight>
                  <a:srgbClr val="FFFFFF"/>
                </a:highlight>
              </a:rPr>
              <a:t>Feature importance values indicate which fields had the biggest impact on each prediction that is generated by classification or regression analysis. Each feature importance value has both a magnitude and a direction (positive or negative), which indicate how each field (or </a:t>
            </a:r>
            <a:r>
              <a:rPr i="1" lang="en" sz="1200">
                <a:solidFill>
                  <a:srgbClr val="212529"/>
                </a:solidFill>
                <a:highlight>
                  <a:srgbClr val="FFFFFF"/>
                </a:highlight>
              </a:rPr>
              <a:t>feature</a:t>
            </a:r>
            <a:r>
              <a:rPr lang="en" sz="1200">
                <a:solidFill>
                  <a:srgbClr val="212529"/>
                </a:solidFill>
                <a:highlight>
                  <a:srgbClr val="FFFFFF"/>
                </a:highlight>
              </a:rPr>
              <a:t> of a data point) affects a particular prediction. The purpose of feature importance is to help you determine whether the predictions are sensible. We concluded that the relationship between the dependent variable house sale price and the important features such as above grade (ground) living area, overall quality, and neighborhood are supported by your domain knowledge the most.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f9262ee2f_0_2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f9262ee2f_0_2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503bae5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503bae5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503bae59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503bae59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41.png"/><Relationship Id="rId7"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41.png"/><Relationship Id="rId7"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hyperlink" Target="mailto:Jchow2@scu.com" TargetMode="External"/><Relationship Id="rId4" Type="http://schemas.openxmlformats.org/officeDocument/2006/relationships/hyperlink" Target="mailto:katherine.tatley@gmail.com" TargetMode="External"/><Relationship Id="rId5" Type="http://schemas.openxmlformats.org/officeDocument/2006/relationships/hyperlink" Target="mailto:kzan27@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1348550" y="1950100"/>
            <a:ext cx="64401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CCE DATA SCIENCE &amp; MACHINE LEARNING</a:t>
            </a:r>
            <a:endParaRPr/>
          </a:p>
        </p:txBody>
      </p:sp>
      <p:sp>
        <p:nvSpPr>
          <p:cNvPr id="159" name="Google Shape;159;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INTERNS: Justin Chow &amp; Katherine Tatley</a:t>
            </a:r>
            <a:endParaRPr/>
          </a:p>
          <a:p>
            <a:pPr indent="0" lvl="0" marL="0" rtl="0" algn="ctr">
              <a:spcBef>
                <a:spcPts val="0"/>
              </a:spcBef>
              <a:spcAft>
                <a:spcPts val="0"/>
              </a:spcAft>
              <a:buNone/>
            </a:pPr>
            <a:r>
              <a:rPr lang="en"/>
              <a:t>MANAGER: Kun Zan</a:t>
            </a:r>
            <a:endParaRPr/>
          </a:p>
        </p:txBody>
      </p:sp>
      <p:sp>
        <p:nvSpPr>
          <p:cNvPr id="160" name="Google Shape;160;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MAY 7TH, 2021</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txBox="1"/>
          <p:nvPr>
            <p:ph type="ctrTitle"/>
          </p:nvPr>
        </p:nvSpPr>
        <p:spPr>
          <a:xfrm>
            <a:off x="3717150" y="2463700"/>
            <a:ext cx="4797600" cy="101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ONE-HOT ENCODING</a:t>
            </a:r>
            <a:endParaRPr/>
          </a:p>
        </p:txBody>
      </p:sp>
      <p:sp>
        <p:nvSpPr>
          <p:cNvPr id="238" name="Google Shape;238;p45"/>
          <p:cNvSpPr txBox="1"/>
          <p:nvPr>
            <p:ph idx="1" type="subTitle"/>
          </p:nvPr>
        </p:nvSpPr>
        <p:spPr>
          <a:xfrm>
            <a:off x="4144050" y="3549850"/>
            <a:ext cx="3940200" cy="9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 of converting categorical data variables and prepare it for the predictive model.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ENCODING </a:t>
            </a:r>
            <a:endParaRPr/>
          </a:p>
        </p:txBody>
      </p:sp>
      <p:sp>
        <p:nvSpPr>
          <p:cNvPr id="244" name="Google Shape;244;p46"/>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Manually converting our data to numerical values includes two basic steps:</a:t>
            </a:r>
            <a:endParaRPr/>
          </a:p>
          <a:p>
            <a:pPr indent="-317500" lvl="0" marL="457200" rtl="0" algn="l">
              <a:spcBef>
                <a:spcPts val="1600"/>
              </a:spcBef>
              <a:spcAft>
                <a:spcPts val="0"/>
              </a:spcAft>
              <a:buSzPts val="1400"/>
              <a:buChar char="●"/>
            </a:pPr>
            <a:r>
              <a:rPr lang="en"/>
              <a:t>Integer Encoding</a:t>
            </a:r>
            <a:endParaRPr/>
          </a:p>
          <a:p>
            <a:pPr indent="-317500" lvl="0" marL="457200" rtl="0" algn="l">
              <a:spcBef>
                <a:spcPts val="0"/>
              </a:spcBef>
              <a:spcAft>
                <a:spcPts val="0"/>
              </a:spcAft>
              <a:buSzPts val="1400"/>
              <a:buChar char="●"/>
            </a:pPr>
            <a:r>
              <a:rPr lang="en"/>
              <a:t>One-Hot Encoding</a:t>
            </a:r>
            <a:endParaRPr/>
          </a:p>
          <a:p>
            <a:pPr indent="0" lvl="0" marL="0" rtl="0" algn="l">
              <a:spcBef>
                <a:spcPts val="1600"/>
              </a:spcBef>
              <a:spcAft>
                <a:spcPts val="1600"/>
              </a:spcAft>
              <a:buNone/>
            </a:pPr>
            <a:r>
              <a:rPr lang="en"/>
              <a:t>We removed the integer encoded variable and add a binary variable for each unique variable (i.e., Overall Qual).</a:t>
            </a:r>
            <a:endParaRPr/>
          </a:p>
        </p:txBody>
      </p:sp>
      <p:sp>
        <p:nvSpPr>
          <p:cNvPr id="245" name="Google Shape;245;p46"/>
          <p:cNvSpPr txBox="1"/>
          <p:nvPr>
            <p:ph idx="4294967295" type="subTitle"/>
          </p:nvPr>
        </p:nvSpPr>
        <p:spPr>
          <a:xfrm>
            <a:off x="938500" y="1163475"/>
            <a:ext cx="2871600" cy="74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Converting categorical  into numerical data.</a:t>
            </a:r>
            <a:endParaRPr/>
          </a:p>
        </p:txBody>
      </p:sp>
      <p:pic>
        <p:nvPicPr>
          <p:cNvPr id="246" name="Google Shape;246;p46"/>
          <p:cNvPicPr preferRelativeResize="0"/>
          <p:nvPr/>
        </p:nvPicPr>
        <p:blipFill>
          <a:blip r:embed="rId3">
            <a:alphaModFix/>
          </a:blip>
          <a:stretch>
            <a:fillRect/>
          </a:stretch>
        </p:blipFill>
        <p:spPr>
          <a:xfrm>
            <a:off x="1024225" y="1908675"/>
            <a:ext cx="3144000" cy="2130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 ENCODING</a:t>
            </a:r>
            <a:endParaRPr/>
          </a:p>
        </p:txBody>
      </p:sp>
      <p:sp>
        <p:nvSpPr>
          <p:cNvPr id="252" name="Google Shape;252;p4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Converting the labels into numeric form so as to convert it into the machine-readable form:</a:t>
            </a:r>
            <a:endParaRPr/>
          </a:p>
          <a:p>
            <a:pPr indent="0" lvl="0" marL="0" rtl="0" algn="l">
              <a:spcBef>
                <a:spcPts val="1600"/>
              </a:spcBef>
              <a:spcAft>
                <a:spcPts val="0"/>
              </a:spcAft>
              <a:buNone/>
            </a:pPr>
            <a:r>
              <a:rPr lang="en"/>
              <a:t>It assigns a unique number (starting from 0) for each class of data.</a:t>
            </a:r>
            <a:endParaRPr/>
          </a:p>
          <a:p>
            <a:pPr indent="0" lvl="0" marL="0" rtl="0" algn="l">
              <a:spcBef>
                <a:spcPts val="1600"/>
              </a:spcBef>
              <a:spcAft>
                <a:spcPts val="0"/>
              </a:spcAft>
              <a:buNone/>
            </a:pPr>
            <a:r>
              <a:rPr lang="en"/>
              <a:t>A label with high value may be considered to have high priority than a label having lower value.</a:t>
            </a:r>
            <a:endParaRPr/>
          </a:p>
          <a:p>
            <a:pPr indent="0" lvl="0" marL="0" rtl="0" algn="just">
              <a:spcBef>
                <a:spcPts val="1600"/>
              </a:spcBef>
              <a:spcAft>
                <a:spcPts val="1600"/>
              </a:spcAft>
              <a:buNone/>
            </a:pPr>
            <a:r>
              <a:t/>
            </a:r>
            <a:endParaRPr/>
          </a:p>
        </p:txBody>
      </p:sp>
      <p:sp>
        <p:nvSpPr>
          <p:cNvPr id="253" name="Google Shape;253;p47"/>
          <p:cNvSpPr txBox="1"/>
          <p:nvPr>
            <p:ph idx="4294967295" type="subTitle"/>
          </p:nvPr>
        </p:nvSpPr>
        <p:spPr>
          <a:xfrm>
            <a:off x="938500" y="1045925"/>
            <a:ext cx="2871600" cy="72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Converting categorical  into numerical data.</a:t>
            </a:r>
            <a:endParaRPr/>
          </a:p>
        </p:txBody>
      </p:sp>
      <p:pic>
        <p:nvPicPr>
          <p:cNvPr id="254" name="Google Shape;254;p47"/>
          <p:cNvPicPr preferRelativeResize="0"/>
          <p:nvPr/>
        </p:nvPicPr>
        <p:blipFill>
          <a:blip r:embed="rId3">
            <a:alphaModFix/>
          </a:blip>
          <a:stretch>
            <a:fillRect/>
          </a:stretch>
        </p:blipFill>
        <p:spPr>
          <a:xfrm>
            <a:off x="1052950" y="1861450"/>
            <a:ext cx="1454275" cy="264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MONOTONIC RELATIONSHIP</a:t>
            </a:r>
            <a:endParaRPr/>
          </a:p>
        </p:txBody>
      </p:sp>
      <p:pic>
        <p:nvPicPr>
          <p:cNvPr id="260" name="Google Shape;260;p48"/>
          <p:cNvPicPr preferRelativeResize="0"/>
          <p:nvPr/>
        </p:nvPicPr>
        <p:blipFill>
          <a:blip r:embed="rId3">
            <a:alphaModFix/>
          </a:blip>
          <a:stretch>
            <a:fillRect/>
          </a:stretch>
        </p:blipFill>
        <p:spPr>
          <a:xfrm>
            <a:off x="1989225" y="3412050"/>
            <a:ext cx="2385250" cy="1644811"/>
          </a:xfrm>
          <a:prstGeom prst="rect">
            <a:avLst/>
          </a:prstGeom>
          <a:noFill/>
          <a:ln>
            <a:noFill/>
          </a:ln>
        </p:spPr>
      </p:pic>
      <p:pic>
        <p:nvPicPr>
          <p:cNvPr id="261" name="Google Shape;261;p48"/>
          <p:cNvPicPr preferRelativeResize="0"/>
          <p:nvPr/>
        </p:nvPicPr>
        <p:blipFill>
          <a:blip r:embed="rId4">
            <a:alphaModFix/>
          </a:blip>
          <a:stretch>
            <a:fillRect/>
          </a:stretch>
        </p:blipFill>
        <p:spPr>
          <a:xfrm>
            <a:off x="5668225" y="1547350"/>
            <a:ext cx="2385250" cy="1703745"/>
          </a:xfrm>
          <a:prstGeom prst="rect">
            <a:avLst/>
          </a:prstGeom>
          <a:noFill/>
          <a:ln>
            <a:noFill/>
          </a:ln>
        </p:spPr>
      </p:pic>
      <p:pic>
        <p:nvPicPr>
          <p:cNvPr id="262" name="Google Shape;262;p48"/>
          <p:cNvPicPr preferRelativeResize="0"/>
          <p:nvPr/>
        </p:nvPicPr>
        <p:blipFill>
          <a:blip r:embed="rId5">
            <a:alphaModFix/>
          </a:blip>
          <a:stretch>
            <a:fillRect/>
          </a:stretch>
        </p:blipFill>
        <p:spPr>
          <a:xfrm>
            <a:off x="1989222" y="1547350"/>
            <a:ext cx="2385262" cy="1703776"/>
          </a:xfrm>
          <a:prstGeom prst="rect">
            <a:avLst/>
          </a:prstGeom>
          <a:noFill/>
          <a:ln>
            <a:noFill/>
          </a:ln>
        </p:spPr>
      </p:pic>
      <p:sp>
        <p:nvSpPr>
          <p:cNvPr id="263" name="Google Shape;263;p48"/>
          <p:cNvSpPr txBox="1"/>
          <p:nvPr>
            <p:ph idx="4294967295" type="title"/>
          </p:nvPr>
        </p:nvSpPr>
        <p:spPr>
          <a:xfrm>
            <a:off x="980033" y="1453775"/>
            <a:ext cx="1009200" cy="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SMALL</a:t>
            </a:r>
            <a:endParaRPr sz="1800"/>
          </a:p>
        </p:txBody>
      </p:sp>
      <p:sp>
        <p:nvSpPr>
          <p:cNvPr id="264" name="Google Shape;264;p48"/>
          <p:cNvSpPr txBox="1"/>
          <p:nvPr/>
        </p:nvSpPr>
        <p:spPr>
          <a:xfrm>
            <a:off x="980025" y="3251125"/>
            <a:ext cx="83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ExtraBold"/>
                <a:ea typeface="Montserrat ExtraBold"/>
                <a:cs typeface="Montserrat ExtraBold"/>
                <a:sym typeface="Montserrat ExtraBold"/>
              </a:rPr>
              <a:t>MED</a:t>
            </a:r>
            <a:endParaRPr>
              <a:latin typeface="Montserrat"/>
              <a:ea typeface="Montserrat"/>
              <a:cs typeface="Montserrat"/>
              <a:sym typeface="Montserrat"/>
            </a:endParaRPr>
          </a:p>
        </p:txBody>
      </p:sp>
      <p:sp>
        <p:nvSpPr>
          <p:cNvPr id="265" name="Google Shape;265;p48"/>
          <p:cNvSpPr txBox="1"/>
          <p:nvPr/>
        </p:nvSpPr>
        <p:spPr>
          <a:xfrm>
            <a:off x="4534425" y="1453763"/>
            <a:ext cx="129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ExtraBold"/>
                <a:ea typeface="Montserrat ExtraBold"/>
                <a:cs typeface="Montserrat ExtraBold"/>
                <a:sym typeface="Montserrat ExtraBold"/>
              </a:rPr>
              <a:t>LARGE</a:t>
            </a:r>
            <a:endParaRPr>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9"/>
          <p:cNvSpPr txBox="1"/>
          <p:nvPr>
            <p:ph type="title"/>
          </p:nvPr>
        </p:nvSpPr>
        <p:spPr>
          <a:xfrm>
            <a:off x="3762676" y="3177750"/>
            <a:ext cx="38445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SELECTION</a:t>
            </a:r>
            <a:endParaRPr/>
          </a:p>
        </p:txBody>
      </p:sp>
      <p:sp>
        <p:nvSpPr>
          <p:cNvPr id="271" name="Google Shape;271;p4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72" name="Google Shape;272;p49"/>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 a group of variables, the most predictive ones.</a:t>
            </a:r>
            <a:endParaRPr/>
          </a:p>
        </p:txBody>
      </p:sp>
      <p:cxnSp>
        <p:nvCxnSpPr>
          <p:cNvPr id="273" name="Google Shape;273;p4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SELECT VARIABLES?</a:t>
            </a:r>
            <a:endParaRPr/>
          </a:p>
        </p:txBody>
      </p:sp>
      <p:cxnSp>
        <p:nvCxnSpPr>
          <p:cNvPr id="279" name="Google Shape;279;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0" name="Google Shape;280;p50"/>
          <p:cNvSpPr txBox="1"/>
          <p:nvPr>
            <p:ph type="title"/>
          </p:nvPr>
        </p:nvSpPr>
        <p:spPr>
          <a:xfrm>
            <a:off x="5247225" y="2767975"/>
            <a:ext cx="2559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PERFORMANCE</a:t>
            </a:r>
            <a:endParaRPr/>
          </a:p>
        </p:txBody>
      </p:sp>
      <p:sp>
        <p:nvSpPr>
          <p:cNvPr id="281" name="Google Shape;281;p50"/>
          <p:cNvSpPr txBox="1"/>
          <p:nvPr>
            <p:ph idx="1" type="subTitle"/>
          </p:nvPr>
        </p:nvSpPr>
        <p:spPr>
          <a:xfrm>
            <a:off x="5431647" y="34528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Fewer </a:t>
            </a:r>
            <a:r>
              <a:rPr lang="en"/>
              <a:t>variables</a:t>
            </a:r>
            <a:r>
              <a:rPr lang="en"/>
              <a:t> mean </a:t>
            </a:r>
            <a:r>
              <a:rPr lang="en"/>
              <a:t>simpler, more interpretable, better generalizing models.</a:t>
            </a:r>
            <a:endParaRPr/>
          </a:p>
        </p:txBody>
      </p:sp>
      <p:sp>
        <p:nvSpPr>
          <p:cNvPr id="282" name="Google Shape;282;p50"/>
          <p:cNvSpPr txBox="1"/>
          <p:nvPr>
            <p:ph idx="5" type="title"/>
          </p:nvPr>
        </p:nvSpPr>
        <p:spPr>
          <a:xfrm>
            <a:off x="2051222" y="2681525"/>
            <a:ext cx="20670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PRODUCTION</a:t>
            </a:r>
            <a:endParaRPr/>
          </a:p>
        </p:txBody>
      </p:sp>
      <p:sp>
        <p:nvSpPr>
          <p:cNvPr id="283" name="Google Shape;283;p50"/>
          <p:cNvSpPr txBox="1"/>
          <p:nvPr>
            <p:ph idx="6" type="subTitle"/>
          </p:nvPr>
        </p:nvSpPr>
        <p:spPr>
          <a:xfrm>
            <a:off x="2051222" y="33664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Fewer variables mean smaller </a:t>
            </a:r>
            <a:r>
              <a:rPr lang="en"/>
              <a:t>client</a:t>
            </a:r>
            <a:r>
              <a:rPr lang="en"/>
              <a:t> input requirements, and hence less code for error handling.</a:t>
            </a:r>
            <a:endParaRPr/>
          </a:p>
        </p:txBody>
      </p:sp>
      <p:cxnSp>
        <p:nvCxnSpPr>
          <p:cNvPr id="284" name="Google Shape;284;p50"/>
          <p:cNvCxnSpPr/>
          <p:nvPr/>
        </p:nvCxnSpPr>
        <p:spPr>
          <a:xfrm>
            <a:off x="6329247"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85" name="Google Shape;285;p50"/>
          <p:cNvCxnSpPr/>
          <p:nvPr/>
        </p:nvCxnSpPr>
        <p:spPr>
          <a:xfrm>
            <a:off x="2948825" y="33024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6" name="Google Shape;286;p50"/>
          <p:cNvSpPr/>
          <p:nvPr/>
        </p:nvSpPr>
        <p:spPr>
          <a:xfrm>
            <a:off x="2742425" y="192440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0"/>
          <p:cNvSpPr/>
          <p:nvPr/>
        </p:nvSpPr>
        <p:spPr>
          <a:xfrm>
            <a:off x="6122847"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0"/>
          <p:cNvSpPr/>
          <p:nvPr/>
        </p:nvSpPr>
        <p:spPr>
          <a:xfrm>
            <a:off x="2796124" y="196721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rgbClr val="002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50"/>
          <p:cNvGrpSpPr/>
          <p:nvPr/>
        </p:nvGrpSpPr>
        <p:grpSpPr>
          <a:xfrm>
            <a:off x="6176545" y="1939310"/>
            <a:ext cx="577210" cy="580282"/>
            <a:chOff x="3095745" y="3805393"/>
            <a:chExt cx="352840" cy="354717"/>
          </a:xfrm>
        </p:grpSpPr>
        <p:sp>
          <p:nvSpPr>
            <p:cNvPr id="290" name="Google Shape;290;p50"/>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002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0"/>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002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0"/>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002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0"/>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002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0"/>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002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0"/>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002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 REGRESSION</a:t>
            </a:r>
            <a:endParaRPr/>
          </a:p>
        </p:txBody>
      </p:sp>
      <p:sp>
        <p:nvSpPr>
          <p:cNvPr id="301" name="Google Shape;301;p5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Specify the model by selecting a suitable alpha (penalty). The smaller alpha at 0.005 means more features will be selected.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2"/>
          <p:cNvSpPr txBox="1"/>
          <p:nvPr>
            <p:ph type="title"/>
          </p:nvPr>
        </p:nvSpPr>
        <p:spPr>
          <a:xfrm>
            <a:off x="4996800" y="661843"/>
            <a:ext cx="31593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82 </a:t>
            </a:r>
            <a:endParaRPr/>
          </a:p>
        </p:txBody>
      </p:sp>
      <p:sp>
        <p:nvSpPr>
          <p:cNvPr id="307" name="Google Shape;307;p52"/>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Total Features</a:t>
            </a:r>
            <a:endParaRPr/>
          </a:p>
        </p:txBody>
      </p:sp>
      <p:sp>
        <p:nvSpPr>
          <p:cNvPr id="308" name="Google Shape;308;p52"/>
          <p:cNvSpPr txBox="1"/>
          <p:nvPr>
            <p:ph idx="2" type="title"/>
          </p:nvPr>
        </p:nvSpPr>
        <p:spPr>
          <a:xfrm>
            <a:off x="4996800" y="2099193"/>
            <a:ext cx="31593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22</a:t>
            </a:r>
            <a:endParaRPr/>
          </a:p>
        </p:txBody>
      </p:sp>
      <p:sp>
        <p:nvSpPr>
          <p:cNvPr id="309" name="Google Shape;309;p52"/>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Selected Features</a:t>
            </a:r>
            <a:endParaRPr/>
          </a:p>
        </p:txBody>
      </p:sp>
      <p:sp>
        <p:nvSpPr>
          <p:cNvPr id="310" name="Google Shape;310;p52"/>
          <p:cNvSpPr txBox="1"/>
          <p:nvPr>
            <p:ph idx="4" type="title"/>
          </p:nvPr>
        </p:nvSpPr>
        <p:spPr>
          <a:xfrm>
            <a:off x="4996800" y="3536543"/>
            <a:ext cx="31593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311" name="Google Shape;311;p52"/>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 with coefficients shrank to zero</a:t>
            </a:r>
            <a:endParaRPr/>
          </a:p>
        </p:txBody>
      </p:sp>
      <p:cxnSp>
        <p:nvCxnSpPr>
          <p:cNvPr id="312" name="Google Shape;312;p52"/>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3"/>
          <p:cNvSpPr txBox="1"/>
          <p:nvPr>
            <p:ph type="title"/>
          </p:nvPr>
        </p:nvSpPr>
        <p:spPr>
          <a:xfrm>
            <a:off x="3280800" y="2506925"/>
            <a:ext cx="5296800" cy="126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MACHINE LEARNING MODEL BUILDING</a:t>
            </a:r>
            <a:endParaRPr/>
          </a:p>
        </p:txBody>
      </p:sp>
      <p:sp>
        <p:nvSpPr>
          <p:cNvPr id="318" name="Google Shape;318;p53"/>
          <p:cNvSpPr txBox="1"/>
          <p:nvPr>
            <p:ph idx="2" type="title"/>
          </p:nvPr>
        </p:nvSpPr>
        <p:spPr>
          <a:xfrm>
            <a:off x="566395"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319" name="Google Shape;319;p53"/>
          <p:cNvSpPr txBox="1"/>
          <p:nvPr>
            <p:ph idx="1" type="subTitle"/>
          </p:nvPr>
        </p:nvSpPr>
        <p:spPr>
          <a:xfrm>
            <a:off x="3280795"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Utilize the engineered data and pre-selected features.</a:t>
            </a:r>
            <a:endParaRPr/>
          </a:p>
        </p:txBody>
      </p:sp>
      <p:cxnSp>
        <p:nvCxnSpPr>
          <p:cNvPr id="320" name="Google Shape;320;p53"/>
          <p:cNvCxnSpPr/>
          <p:nvPr/>
        </p:nvCxnSpPr>
        <p:spPr>
          <a:xfrm>
            <a:off x="3128875"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PRE-SELECTED FEATURES</a:t>
            </a:r>
            <a:endParaRPr/>
          </a:p>
        </p:txBody>
      </p:sp>
      <p:sp>
        <p:nvSpPr>
          <p:cNvPr id="326" name="Google Shape;326;p54"/>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add one additional feature to the ones we selected in the previous notebook: </a:t>
            </a:r>
            <a:r>
              <a:rPr lang="en"/>
              <a:t>Lot Frontage. I</a:t>
            </a:r>
            <a:r>
              <a:rPr lang="en"/>
              <a:t>t needs this key feature engineering step as we want to discuss further during the deployment portion.</a:t>
            </a:r>
            <a:endParaRPr/>
          </a:p>
          <a:p>
            <a:pPr indent="0" lvl="0" marL="0" rtl="0" algn="l">
              <a:spcBef>
                <a:spcPts val="1600"/>
              </a:spcBef>
              <a:spcAft>
                <a:spcPts val="1600"/>
              </a:spcAft>
              <a:buNone/>
            </a:pPr>
            <a:r>
              <a:t/>
            </a:r>
            <a:endParaRPr/>
          </a:p>
        </p:txBody>
      </p:sp>
      <p:cxnSp>
        <p:nvCxnSpPr>
          <p:cNvPr id="327" name="Google Shape;327;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28" name="Google Shape;328;p54"/>
          <p:cNvPicPr preferRelativeResize="0"/>
          <p:nvPr/>
        </p:nvPicPr>
        <p:blipFill>
          <a:blip r:embed="rId3">
            <a:alphaModFix/>
          </a:blip>
          <a:stretch>
            <a:fillRect/>
          </a:stretch>
        </p:blipFill>
        <p:spPr>
          <a:xfrm>
            <a:off x="626975" y="1634837"/>
            <a:ext cx="2539443" cy="747400"/>
          </a:xfrm>
          <a:prstGeom prst="rect">
            <a:avLst/>
          </a:prstGeom>
          <a:noFill/>
          <a:ln>
            <a:noFill/>
          </a:ln>
        </p:spPr>
      </p:pic>
      <p:pic>
        <p:nvPicPr>
          <p:cNvPr id="329" name="Google Shape;329;p54"/>
          <p:cNvPicPr preferRelativeResize="0"/>
          <p:nvPr/>
        </p:nvPicPr>
        <p:blipFill>
          <a:blip r:embed="rId4">
            <a:alphaModFix/>
          </a:blip>
          <a:stretch>
            <a:fillRect/>
          </a:stretch>
        </p:blipFill>
        <p:spPr>
          <a:xfrm rot="10800000">
            <a:off x="2707177" y="1634837"/>
            <a:ext cx="1976586" cy="747400"/>
          </a:xfrm>
          <a:prstGeom prst="rect">
            <a:avLst/>
          </a:prstGeom>
          <a:noFill/>
          <a:ln>
            <a:noFill/>
          </a:ln>
        </p:spPr>
      </p:pic>
      <p:pic>
        <p:nvPicPr>
          <p:cNvPr id="330" name="Google Shape;330;p54"/>
          <p:cNvPicPr preferRelativeResize="0"/>
          <p:nvPr/>
        </p:nvPicPr>
        <p:blipFill>
          <a:blip r:embed="rId5">
            <a:alphaModFix/>
          </a:blip>
          <a:stretch>
            <a:fillRect/>
          </a:stretch>
        </p:blipFill>
        <p:spPr>
          <a:xfrm>
            <a:off x="1345956" y="2620891"/>
            <a:ext cx="2939569" cy="682400"/>
          </a:xfrm>
          <a:prstGeom prst="rect">
            <a:avLst/>
          </a:prstGeom>
          <a:noFill/>
          <a:ln>
            <a:noFill/>
          </a:ln>
        </p:spPr>
      </p:pic>
      <p:pic>
        <p:nvPicPr>
          <p:cNvPr id="331" name="Google Shape;331;p54"/>
          <p:cNvPicPr preferRelativeResize="0"/>
          <p:nvPr/>
        </p:nvPicPr>
        <p:blipFill>
          <a:blip r:embed="rId6">
            <a:alphaModFix/>
          </a:blip>
          <a:stretch>
            <a:fillRect/>
          </a:stretch>
        </p:blipFill>
        <p:spPr>
          <a:xfrm>
            <a:off x="915638" y="3541975"/>
            <a:ext cx="3800201" cy="878198"/>
          </a:xfrm>
          <a:prstGeom prst="rect">
            <a:avLst/>
          </a:prstGeom>
          <a:noFill/>
          <a:ln>
            <a:noFill/>
          </a:ln>
        </p:spPr>
      </p:pic>
      <p:pic>
        <p:nvPicPr>
          <p:cNvPr id="332" name="Google Shape;332;p54"/>
          <p:cNvPicPr preferRelativeResize="0"/>
          <p:nvPr/>
        </p:nvPicPr>
        <p:blipFill>
          <a:blip r:embed="rId7">
            <a:alphaModFix/>
          </a:blip>
          <a:stretch>
            <a:fillRect/>
          </a:stretch>
        </p:blipFill>
        <p:spPr>
          <a:xfrm>
            <a:off x="2141445" y="1127101"/>
            <a:ext cx="1203955" cy="351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idx="6" type="title"/>
          </p:nvPr>
        </p:nvSpPr>
        <p:spPr>
          <a:xfrm>
            <a:off x="10484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7" name="Google Shape;167;p37"/>
          <p:cNvSpPr txBox="1"/>
          <p:nvPr>
            <p:ph type="title"/>
          </p:nvPr>
        </p:nvSpPr>
        <p:spPr>
          <a:xfrm>
            <a:off x="3538500" y="2597700"/>
            <a:ext cx="2067000" cy="66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 SELECTION</a:t>
            </a:r>
            <a:endParaRPr/>
          </a:p>
        </p:txBody>
      </p:sp>
      <p:sp>
        <p:nvSpPr>
          <p:cNvPr id="168" name="Google Shape;168;p37"/>
          <p:cNvSpPr txBox="1"/>
          <p:nvPr>
            <p:ph idx="1" type="subTitle"/>
          </p:nvPr>
        </p:nvSpPr>
        <p:spPr>
          <a:xfrm>
            <a:off x="3538497" y="34938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Select a group of variables, the most predictive ones.</a:t>
            </a:r>
            <a:endParaRPr/>
          </a:p>
        </p:txBody>
      </p:sp>
      <p:sp>
        <p:nvSpPr>
          <p:cNvPr id="169" name="Google Shape;169;p37"/>
          <p:cNvSpPr txBox="1"/>
          <p:nvPr>
            <p:ph idx="2" type="title"/>
          </p:nvPr>
        </p:nvSpPr>
        <p:spPr>
          <a:xfrm>
            <a:off x="6028550" y="2546150"/>
            <a:ext cx="2067000" cy="98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 MODEL BUILD</a:t>
            </a:r>
            <a:endParaRPr/>
          </a:p>
        </p:txBody>
      </p:sp>
      <p:sp>
        <p:nvSpPr>
          <p:cNvPr id="170" name="Google Shape;170;p37"/>
          <p:cNvSpPr txBox="1"/>
          <p:nvPr>
            <p:ph idx="3" type="subTitle"/>
          </p:nvPr>
        </p:nvSpPr>
        <p:spPr>
          <a:xfrm>
            <a:off x="6028553" y="34938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Utilize the engineered data and pre-selected features</a:t>
            </a:r>
            <a:endParaRPr/>
          </a:p>
        </p:txBody>
      </p:sp>
      <p:sp>
        <p:nvSpPr>
          <p:cNvPr id="171" name="Google Shape;171;p37"/>
          <p:cNvSpPr txBox="1"/>
          <p:nvPr>
            <p:ph idx="4" type="title"/>
          </p:nvPr>
        </p:nvSpPr>
        <p:spPr>
          <a:xfrm>
            <a:off x="1048450" y="2527825"/>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sp>
        <p:nvSpPr>
          <p:cNvPr id="172" name="Google Shape;172;p37"/>
          <p:cNvSpPr txBox="1"/>
          <p:nvPr>
            <p:ph idx="5" type="subTitle"/>
          </p:nvPr>
        </p:nvSpPr>
        <p:spPr>
          <a:xfrm>
            <a:off x="1048447" y="34938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data with the idea of deploying the model</a:t>
            </a:r>
            <a:endParaRPr/>
          </a:p>
        </p:txBody>
      </p:sp>
      <p:sp>
        <p:nvSpPr>
          <p:cNvPr id="173" name="Google Shape;173;p37"/>
          <p:cNvSpPr txBox="1"/>
          <p:nvPr>
            <p:ph idx="7" type="title"/>
          </p:nvPr>
        </p:nvSpPr>
        <p:spPr>
          <a:xfrm>
            <a:off x="353850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4" name="Google Shape;174;p37"/>
          <p:cNvSpPr txBox="1"/>
          <p:nvPr>
            <p:ph idx="8" type="title"/>
          </p:nvPr>
        </p:nvSpPr>
        <p:spPr>
          <a:xfrm>
            <a:off x="60285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75" name="Google Shape;175;p37"/>
          <p:cNvCxnSpPr/>
          <p:nvPr/>
        </p:nvCxnSpPr>
        <p:spPr>
          <a:xfrm>
            <a:off x="18833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6" name="Google Shape;176;p37"/>
          <p:cNvCxnSpPr/>
          <p:nvPr/>
        </p:nvCxnSpPr>
        <p:spPr>
          <a:xfrm>
            <a:off x="437340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7" name="Google Shape;177;p37"/>
          <p:cNvCxnSpPr/>
          <p:nvPr/>
        </p:nvCxnSpPr>
        <p:spPr>
          <a:xfrm>
            <a:off x="6863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REGULARISED LINEAR REGRESSION: LASSO</a:t>
            </a:r>
            <a:endParaRPr/>
          </a:p>
        </p:txBody>
      </p:sp>
      <p:sp>
        <p:nvSpPr>
          <p:cNvPr id="338" name="Google Shape;338;p55"/>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 SET</a:t>
            </a:r>
            <a:endParaRPr/>
          </a:p>
        </p:txBody>
      </p:sp>
      <p:sp>
        <p:nvSpPr>
          <p:cNvPr id="339" name="Google Shape;339;p55"/>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 SET</a:t>
            </a:r>
            <a:endParaRPr/>
          </a:p>
        </p:txBody>
      </p:sp>
      <p:cxnSp>
        <p:nvCxnSpPr>
          <p:cNvPr id="340" name="Google Shape;340;p5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41" name="Google Shape;341;p55"/>
          <p:cNvPicPr preferRelativeResize="0"/>
          <p:nvPr/>
        </p:nvPicPr>
        <p:blipFill>
          <a:blip r:embed="rId3">
            <a:alphaModFix/>
          </a:blip>
          <a:stretch>
            <a:fillRect/>
          </a:stretch>
        </p:blipFill>
        <p:spPr>
          <a:xfrm>
            <a:off x="1213500" y="2651775"/>
            <a:ext cx="2724150" cy="733425"/>
          </a:xfrm>
          <a:prstGeom prst="rect">
            <a:avLst/>
          </a:prstGeom>
          <a:noFill/>
          <a:ln>
            <a:noFill/>
          </a:ln>
        </p:spPr>
      </p:pic>
      <p:pic>
        <p:nvPicPr>
          <p:cNvPr id="342" name="Google Shape;342;p55"/>
          <p:cNvPicPr preferRelativeResize="0"/>
          <p:nvPr/>
        </p:nvPicPr>
        <p:blipFill>
          <a:blip r:embed="rId4">
            <a:alphaModFix/>
          </a:blip>
          <a:stretch>
            <a:fillRect/>
          </a:stretch>
        </p:blipFill>
        <p:spPr>
          <a:xfrm>
            <a:off x="4820100" y="2604150"/>
            <a:ext cx="2657475" cy="733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938500" y="445025"/>
            <a:ext cx="7178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OF LASSO PREDICTIONS</a:t>
            </a:r>
            <a:endParaRPr/>
          </a:p>
        </p:txBody>
      </p:sp>
      <p:sp>
        <p:nvSpPr>
          <p:cNvPr id="348" name="Google Shape;348;p56"/>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we</a:t>
            </a:r>
            <a:r>
              <a:rPr lang="en"/>
              <a:t> evaluated our predictions respect to the real sale price, we can see that our model is doing pretty well at estimating house prices.</a:t>
            </a:r>
            <a:endParaRPr/>
          </a:p>
        </p:txBody>
      </p:sp>
      <p:cxnSp>
        <p:nvCxnSpPr>
          <p:cNvPr id="349" name="Google Shape;349;p5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50" name="Google Shape;350;p56"/>
          <p:cNvPicPr preferRelativeResize="0"/>
          <p:nvPr/>
        </p:nvPicPr>
        <p:blipFill>
          <a:blip r:embed="rId3">
            <a:alphaModFix/>
          </a:blip>
          <a:stretch>
            <a:fillRect/>
          </a:stretch>
        </p:blipFill>
        <p:spPr>
          <a:xfrm>
            <a:off x="626975" y="1634837"/>
            <a:ext cx="2539443" cy="747400"/>
          </a:xfrm>
          <a:prstGeom prst="rect">
            <a:avLst/>
          </a:prstGeom>
          <a:noFill/>
          <a:ln>
            <a:noFill/>
          </a:ln>
        </p:spPr>
      </p:pic>
      <p:pic>
        <p:nvPicPr>
          <p:cNvPr id="351" name="Google Shape;351;p56"/>
          <p:cNvPicPr preferRelativeResize="0"/>
          <p:nvPr/>
        </p:nvPicPr>
        <p:blipFill>
          <a:blip r:embed="rId4">
            <a:alphaModFix/>
          </a:blip>
          <a:stretch>
            <a:fillRect/>
          </a:stretch>
        </p:blipFill>
        <p:spPr>
          <a:xfrm rot="10800000">
            <a:off x="2707177" y="1634837"/>
            <a:ext cx="1976586" cy="747400"/>
          </a:xfrm>
          <a:prstGeom prst="rect">
            <a:avLst/>
          </a:prstGeom>
          <a:noFill/>
          <a:ln>
            <a:noFill/>
          </a:ln>
        </p:spPr>
      </p:pic>
      <p:pic>
        <p:nvPicPr>
          <p:cNvPr id="352" name="Google Shape;352;p56"/>
          <p:cNvPicPr preferRelativeResize="0"/>
          <p:nvPr/>
        </p:nvPicPr>
        <p:blipFill>
          <a:blip r:embed="rId5">
            <a:alphaModFix/>
          </a:blip>
          <a:stretch>
            <a:fillRect/>
          </a:stretch>
        </p:blipFill>
        <p:spPr>
          <a:xfrm>
            <a:off x="1345956" y="2620891"/>
            <a:ext cx="2939569" cy="682400"/>
          </a:xfrm>
          <a:prstGeom prst="rect">
            <a:avLst/>
          </a:prstGeom>
          <a:noFill/>
          <a:ln>
            <a:noFill/>
          </a:ln>
        </p:spPr>
      </p:pic>
      <p:pic>
        <p:nvPicPr>
          <p:cNvPr id="353" name="Google Shape;353;p56"/>
          <p:cNvPicPr preferRelativeResize="0"/>
          <p:nvPr/>
        </p:nvPicPr>
        <p:blipFill>
          <a:blip r:embed="rId6">
            <a:alphaModFix/>
          </a:blip>
          <a:stretch>
            <a:fillRect/>
          </a:stretch>
        </p:blipFill>
        <p:spPr>
          <a:xfrm>
            <a:off x="915638" y="3541975"/>
            <a:ext cx="3800201" cy="878198"/>
          </a:xfrm>
          <a:prstGeom prst="rect">
            <a:avLst/>
          </a:prstGeom>
          <a:noFill/>
          <a:ln>
            <a:noFill/>
          </a:ln>
        </p:spPr>
      </p:pic>
      <p:pic>
        <p:nvPicPr>
          <p:cNvPr id="354" name="Google Shape;354;p56"/>
          <p:cNvPicPr preferRelativeResize="0"/>
          <p:nvPr/>
        </p:nvPicPr>
        <p:blipFill>
          <a:blip r:embed="rId7">
            <a:alphaModFix/>
          </a:blip>
          <a:stretch>
            <a:fillRect/>
          </a:stretch>
        </p:blipFill>
        <p:spPr>
          <a:xfrm>
            <a:off x="818650" y="1519324"/>
            <a:ext cx="3782425" cy="25899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IMPORTANCE</a:t>
            </a:r>
            <a:endParaRPr/>
          </a:p>
        </p:txBody>
      </p:sp>
      <p:pic>
        <p:nvPicPr>
          <p:cNvPr id="360" name="Google Shape;360;p57"/>
          <p:cNvPicPr preferRelativeResize="0"/>
          <p:nvPr/>
        </p:nvPicPr>
        <p:blipFill>
          <a:blip r:embed="rId3">
            <a:alphaModFix/>
          </a:blip>
          <a:stretch>
            <a:fillRect/>
          </a:stretch>
        </p:blipFill>
        <p:spPr>
          <a:xfrm>
            <a:off x="325275" y="1106625"/>
            <a:ext cx="8634177" cy="3452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8"/>
          <p:cNvSpPr txBox="1"/>
          <p:nvPr>
            <p:ph type="title"/>
          </p:nvPr>
        </p:nvSpPr>
        <p:spPr>
          <a:xfrm>
            <a:off x="5337175" y="1373325"/>
            <a:ext cx="2837400" cy="125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SUMMARIZE WHICH STEPS WILL DEPLOY</a:t>
            </a:r>
            <a:endParaRPr/>
          </a:p>
        </p:txBody>
      </p:sp>
      <p:sp>
        <p:nvSpPr>
          <p:cNvPr id="366" name="Google Shape;366;p58"/>
          <p:cNvSpPr txBox="1"/>
          <p:nvPr>
            <p:ph idx="1" type="body"/>
          </p:nvPr>
        </p:nvSpPr>
        <p:spPr>
          <a:xfrm>
            <a:off x="5337175" y="2670075"/>
            <a:ext cx="35667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Lasso Regression Models evaluate true performance of the model to accurately predict house prices compared to the average prices  listed. </a:t>
            </a:r>
            <a:endParaRPr/>
          </a:p>
        </p:txBody>
      </p:sp>
      <p:cxnSp>
        <p:nvCxnSpPr>
          <p:cNvPr id="367" name="Google Shape;367;p58"/>
          <p:cNvCxnSpPr/>
          <p:nvPr/>
        </p:nvCxnSpPr>
        <p:spPr>
          <a:xfrm>
            <a:off x="5225150" y="1540302"/>
            <a:ext cx="0" cy="2189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68" name="Google Shape;368;p58"/>
          <p:cNvPicPr preferRelativeResize="0"/>
          <p:nvPr/>
        </p:nvPicPr>
        <p:blipFill rotWithShape="1">
          <a:blip r:embed="rId3">
            <a:alphaModFix/>
          </a:blip>
          <a:srcRect b="-2192" l="18080" r="23480" t="-2202"/>
          <a:stretch/>
        </p:blipFill>
        <p:spPr>
          <a:xfrm>
            <a:off x="-422250" y="-236700"/>
            <a:ext cx="4714800" cy="5616900"/>
          </a:xfrm>
          <a:prstGeom prst="flowChartDelay">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9"/>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74" name="Google Shape;374;p59"/>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rPr lang="en" u="sng">
                <a:solidFill>
                  <a:schemeClr val="hlink"/>
                </a:solidFill>
                <a:hlinkClick r:id="rId3"/>
              </a:rPr>
              <a:t>Jchow2@scu.com</a:t>
            </a:r>
            <a:endParaRPr/>
          </a:p>
          <a:p>
            <a:pPr indent="0" lvl="0" marL="0" rtl="0" algn="l">
              <a:spcBef>
                <a:spcPts val="0"/>
              </a:spcBef>
              <a:spcAft>
                <a:spcPts val="0"/>
              </a:spcAft>
              <a:buNone/>
            </a:pPr>
            <a:r>
              <a:rPr lang="en" u="sng">
                <a:solidFill>
                  <a:schemeClr val="hlink"/>
                </a:solidFill>
                <a:hlinkClick r:id="rId4"/>
              </a:rPr>
              <a:t>katherine.tately@gmail.com</a:t>
            </a:r>
            <a:endParaRPr/>
          </a:p>
          <a:p>
            <a:pPr indent="0" lvl="0" marL="0" rtl="0" algn="l">
              <a:spcBef>
                <a:spcPts val="0"/>
              </a:spcBef>
              <a:spcAft>
                <a:spcPts val="0"/>
              </a:spcAft>
              <a:buNone/>
            </a:pPr>
            <a:r>
              <a:rPr lang="en" u="sng">
                <a:solidFill>
                  <a:schemeClr val="hlink"/>
                </a:solidFill>
                <a:hlinkClick r:id="rId5"/>
              </a:rPr>
              <a:t>kzan27@gmail.com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375" name="Google Shape;375;p59"/>
          <p:cNvCxnSpPr/>
          <p:nvPr/>
        </p:nvCxnSpPr>
        <p:spPr>
          <a:xfrm>
            <a:off x="1013400" y="14887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376" name="Google Shape;376;p59"/>
          <p:cNvCxnSpPr/>
          <p:nvPr/>
        </p:nvCxnSpPr>
        <p:spPr>
          <a:xfrm>
            <a:off x="1013400" y="34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7" name="Google Shape;377;p59"/>
          <p:cNvSpPr/>
          <p:nvPr/>
        </p:nvSpPr>
        <p:spPr>
          <a:xfrm>
            <a:off x="1013409" y="2776274"/>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59"/>
          <p:cNvGrpSpPr/>
          <p:nvPr/>
        </p:nvGrpSpPr>
        <p:grpSpPr>
          <a:xfrm>
            <a:off x="1462881" y="2776274"/>
            <a:ext cx="346056" cy="345674"/>
            <a:chOff x="3303268" y="3817349"/>
            <a:chExt cx="346056" cy="345674"/>
          </a:xfrm>
        </p:grpSpPr>
        <p:sp>
          <p:nvSpPr>
            <p:cNvPr id="379" name="Google Shape;379;p5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59"/>
          <p:cNvGrpSpPr/>
          <p:nvPr/>
        </p:nvGrpSpPr>
        <p:grpSpPr>
          <a:xfrm>
            <a:off x="1911970" y="2776274"/>
            <a:ext cx="346056" cy="345674"/>
            <a:chOff x="3752358" y="3817349"/>
            <a:chExt cx="346056" cy="345674"/>
          </a:xfrm>
        </p:grpSpPr>
        <p:sp>
          <p:nvSpPr>
            <p:cNvPr id="384" name="Google Shape;384;p5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8"/>
          <p:cNvSpPr txBox="1"/>
          <p:nvPr>
            <p:ph type="ctrTitle"/>
          </p:nvPr>
        </p:nvSpPr>
        <p:spPr>
          <a:xfrm>
            <a:off x="3717150" y="2463700"/>
            <a:ext cx="4797600" cy="101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REMINDER</a:t>
            </a:r>
            <a:endParaRPr/>
          </a:p>
        </p:txBody>
      </p:sp>
      <p:sp>
        <p:nvSpPr>
          <p:cNvPr id="183" name="Google Shape;183;p38"/>
          <p:cNvSpPr txBox="1"/>
          <p:nvPr>
            <p:ph idx="1" type="subTitle"/>
          </p:nvPr>
        </p:nvSpPr>
        <p:spPr>
          <a:xfrm>
            <a:off x="4144050" y="3549850"/>
            <a:ext cx="3940200" cy="9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 predict house prices is useful to identify fruitful </a:t>
            </a:r>
            <a:r>
              <a:rPr lang="en"/>
              <a:t>investments or determine whether price advertised for a house is over or under-estimated.</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9"/>
          <p:cNvSpPr txBox="1"/>
          <p:nvPr>
            <p:ph idx="1" type="subTitle"/>
          </p:nvPr>
        </p:nvSpPr>
        <p:spPr>
          <a:xfrm>
            <a:off x="2481875" y="33491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CCE DATA SCIENCE &amp; MACHINE LEARNING INTERN TEAM</a:t>
            </a:r>
            <a:endParaRPr/>
          </a:p>
        </p:txBody>
      </p:sp>
      <p:sp>
        <p:nvSpPr>
          <p:cNvPr id="189" name="Google Shape;189;p39"/>
          <p:cNvSpPr txBox="1"/>
          <p:nvPr>
            <p:ph type="ctrTitle"/>
          </p:nvPr>
        </p:nvSpPr>
        <p:spPr>
          <a:xfrm>
            <a:off x="1850525" y="1157925"/>
            <a:ext cx="5442900" cy="207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aim to minimise the difference between the real price and the price estimated by our model.”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0"/>
          <p:cNvSpPr txBox="1"/>
          <p:nvPr>
            <p:ph type="title"/>
          </p:nvPr>
        </p:nvSpPr>
        <p:spPr>
          <a:xfrm>
            <a:off x="3762676" y="3177750"/>
            <a:ext cx="38445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195" name="Google Shape;195;p40"/>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96" name="Google Shape;196;p40"/>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data with the idea of deploying the model</a:t>
            </a:r>
            <a:endParaRPr/>
          </a:p>
        </p:txBody>
      </p:sp>
      <p:cxnSp>
        <p:nvCxnSpPr>
          <p:cNvPr id="197" name="Google Shape;197;p40"/>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SEPARATE DATASET INTO TRAIN AND TESTING SET</a:t>
            </a:r>
            <a:endParaRPr>
              <a:solidFill>
                <a:schemeClr val="accent1"/>
              </a:solidFill>
            </a:endParaRPr>
          </a:p>
        </p:txBody>
      </p:sp>
      <p:sp>
        <p:nvSpPr>
          <p:cNvPr id="203" name="Google Shape;203;p4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include some elements of randomness</a:t>
            </a:r>
            <a:r>
              <a:rPr lang="en"/>
              <a:t>?</a:t>
            </a:r>
            <a:endParaRPr/>
          </a:p>
          <a:p>
            <a:pPr indent="0" lvl="0" marL="0" rtl="0" algn="l">
              <a:spcBef>
                <a:spcPts val="0"/>
              </a:spcBef>
              <a:spcAft>
                <a:spcPts val="0"/>
              </a:spcAft>
              <a:buNone/>
            </a:pPr>
            <a:r>
              <a:rPr lang="en"/>
              <a:t>Answer: </a:t>
            </a:r>
            <a:r>
              <a:rPr b="1" lang="en"/>
              <a:t>Setting the seed </a:t>
            </a:r>
            <a:endParaRPr b="1"/>
          </a:p>
          <a:p>
            <a:pPr indent="-317500" lvl="0" marL="457200" rtl="0" algn="l">
              <a:spcBef>
                <a:spcPts val="1000"/>
              </a:spcBef>
              <a:spcAft>
                <a:spcPts val="0"/>
              </a:spcAft>
              <a:buSzPts val="1400"/>
              <a:buChar char="●"/>
            </a:pPr>
            <a:r>
              <a:rPr lang="en"/>
              <a:t>Achieve reproducibility</a:t>
            </a:r>
            <a:endParaRPr/>
          </a:p>
          <a:p>
            <a:pPr indent="-317500" lvl="0" marL="457200" rtl="0" algn="l">
              <a:spcBef>
                <a:spcPts val="0"/>
              </a:spcBef>
              <a:spcAft>
                <a:spcPts val="0"/>
              </a:spcAft>
              <a:buSzPts val="1400"/>
              <a:buChar char="●"/>
            </a:pPr>
            <a:r>
              <a:rPr lang="en"/>
              <a:t>You can test the data’s parameters clearly</a:t>
            </a:r>
            <a:endParaRPr/>
          </a:p>
          <a:p>
            <a:pPr indent="-317500" lvl="0" marL="457200" rtl="0" algn="l">
              <a:spcBef>
                <a:spcPts val="0"/>
              </a:spcBef>
              <a:spcAft>
                <a:spcPts val="0"/>
              </a:spcAft>
              <a:buSzPts val="1400"/>
              <a:buChar char="●"/>
            </a:pPr>
            <a:r>
              <a:rPr lang="en"/>
              <a:t>Learn this parameter only from the train set.</a:t>
            </a:r>
            <a:endParaRPr/>
          </a:p>
          <a:p>
            <a:pPr indent="0" lvl="0" marL="0" rtl="0" algn="l">
              <a:spcBef>
                <a:spcPts val="1600"/>
              </a:spcBef>
              <a:spcAft>
                <a:spcPts val="1600"/>
              </a:spcAft>
              <a:buNone/>
            </a:pPr>
            <a:r>
              <a:rPr lang="en"/>
              <a:t>And the most important thing: </a:t>
            </a:r>
            <a:r>
              <a:rPr lang="en"/>
              <a:t>avoid over-fitting!</a:t>
            </a:r>
            <a:endParaRPr/>
          </a:p>
        </p:txBody>
      </p:sp>
      <p:cxnSp>
        <p:nvCxnSpPr>
          <p:cNvPr id="204" name="Google Shape;204;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4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MISSING VARIABLES</a:t>
            </a:r>
            <a:endParaRPr/>
          </a:p>
        </p:txBody>
      </p:sp>
      <p:cxnSp>
        <p:nvCxnSpPr>
          <p:cNvPr id="210" name="Google Shape;210;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11" name="Google Shape;211;p42"/>
          <p:cNvSpPr txBox="1"/>
          <p:nvPr>
            <p:ph type="title"/>
          </p:nvPr>
        </p:nvSpPr>
        <p:spPr>
          <a:xfrm>
            <a:off x="1937325" y="141742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CATEGORICAL</a:t>
            </a:r>
            <a:endParaRPr/>
          </a:p>
        </p:txBody>
      </p:sp>
      <p:sp>
        <p:nvSpPr>
          <p:cNvPr id="212" name="Google Shape;212;p42"/>
          <p:cNvSpPr txBox="1"/>
          <p:nvPr>
            <p:ph idx="1" type="subTitle"/>
          </p:nvPr>
        </p:nvSpPr>
        <p:spPr>
          <a:xfrm>
            <a:off x="1937325" y="2102325"/>
            <a:ext cx="2390100" cy="123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List categorical variables that contain missing values, print percentage of missing values, and replace them with a new label: “Missing”.</a:t>
            </a:r>
            <a:endParaRPr/>
          </a:p>
        </p:txBody>
      </p:sp>
      <p:sp>
        <p:nvSpPr>
          <p:cNvPr id="213" name="Google Shape;213;p42"/>
          <p:cNvSpPr txBox="1"/>
          <p:nvPr>
            <p:ph idx="2" type="title"/>
          </p:nvPr>
        </p:nvSpPr>
        <p:spPr>
          <a:xfrm>
            <a:off x="4816550" y="141742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NUMERICAL</a:t>
            </a:r>
            <a:endParaRPr/>
          </a:p>
        </p:txBody>
      </p:sp>
      <p:sp>
        <p:nvSpPr>
          <p:cNvPr id="214" name="Google Shape;214;p42"/>
          <p:cNvSpPr txBox="1"/>
          <p:nvPr>
            <p:ph idx="3" type="subTitle"/>
          </p:nvPr>
        </p:nvSpPr>
        <p:spPr>
          <a:xfrm>
            <a:off x="4816550" y="2102325"/>
            <a:ext cx="2390100" cy="123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Added a binary missing value indicator variable and then replace the missing values in the original variables with the mode.</a:t>
            </a:r>
            <a:endParaRPr/>
          </a:p>
        </p:txBody>
      </p:sp>
      <p:cxnSp>
        <p:nvCxnSpPr>
          <p:cNvPr id="215" name="Google Shape;215;p42"/>
          <p:cNvCxnSpPr/>
          <p:nvPr/>
        </p:nvCxnSpPr>
        <p:spPr>
          <a:xfrm>
            <a:off x="2996475" y="20383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16" name="Google Shape;216;p42"/>
          <p:cNvCxnSpPr/>
          <p:nvPr/>
        </p:nvCxnSpPr>
        <p:spPr>
          <a:xfrm>
            <a:off x="5875700" y="20383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TEMPORAL VARIABLES</a:t>
            </a:r>
            <a:endParaRPr/>
          </a:p>
        </p:txBody>
      </p:sp>
      <p:sp>
        <p:nvSpPr>
          <p:cNvPr id="222" name="Google Shape;222;p43"/>
          <p:cNvSpPr txBox="1"/>
          <p:nvPr>
            <p:ph idx="1" type="body"/>
          </p:nvPr>
        </p:nvSpPr>
        <p:spPr>
          <a:xfrm>
            <a:off x="938500" y="1623350"/>
            <a:ext cx="3622500" cy="19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Capture </a:t>
            </a:r>
            <a:r>
              <a:rPr lang="en"/>
              <a:t>elapsed</a:t>
            </a:r>
            <a:r>
              <a:rPr lang="en"/>
              <a:t> times</a:t>
            </a:r>
            <a:endParaRPr/>
          </a:p>
          <a:p>
            <a:pPr indent="-317500" lvl="0" marL="457200" rtl="0" algn="l">
              <a:spcBef>
                <a:spcPts val="1600"/>
              </a:spcBef>
              <a:spcAft>
                <a:spcPts val="0"/>
              </a:spcAft>
              <a:buSzPts val="1400"/>
              <a:buChar char="●"/>
            </a:pPr>
            <a:r>
              <a:rPr lang="en"/>
              <a:t>Four variables that refer to the years in which the house or the garage were built or remodeled. </a:t>
            </a:r>
            <a:endParaRPr/>
          </a:p>
          <a:p>
            <a:pPr indent="-317500" lvl="0" marL="457200" rtl="0" algn="l">
              <a:spcBef>
                <a:spcPts val="0"/>
              </a:spcBef>
              <a:spcAft>
                <a:spcPts val="0"/>
              </a:spcAft>
              <a:buSzPts val="1400"/>
              <a:buChar char="●"/>
            </a:pPr>
            <a:r>
              <a:rPr lang="en"/>
              <a:t>We captured time elapsed between those variables and the </a:t>
            </a:r>
            <a:r>
              <a:rPr lang="en"/>
              <a:t>year</a:t>
            </a:r>
            <a:r>
              <a:rPr lang="en"/>
              <a:t> in </a:t>
            </a:r>
            <a:r>
              <a:rPr lang="en"/>
              <a:t>which the house was sold.</a:t>
            </a:r>
            <a:endParaRPr/>
          </a:p>
        </p:txBody>
      </p:sp>
      <p:sp>
        <p:nvSpPr>
          <p:cNvPr id="223" name="Google Shape;223;p43"/>
          <p:cNvSpPr txBox="1"/>
          <p:nvPr>
            <p:ph idx="2" type="body"/>
          </p:nvPr>
        </p:nvSpPr>
        <p:spPr>
          <a:xfrm>
            <a:off x="4937075" y="1623350"/>
            <a:ext cx="3442800" cy="18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Numerical variable transformation</a:t>
            </a:r>
            <a:endParaRPr/>
          </a:p>
          <a:p>
            <a:pPr indent="-317500" lvl="0" marL="457200" rtl="0" algn="l">
              <a:spcBef>
                <a:spcPts val="1600"/>
              </a:spcBef>
              <a:spcAft>
                <a:spcPts val="0"/>
              </a:spcAft>
              <a:buSzPts val="1400"/>
              <a:buChar char="●"/>
            </a:pPr>
            <a:r>
              <a:rPr lang="en"/>
              <a:t>We observed that the numerical variables are not normally distributed. </a:t>
            </a:r>
            <a:endParaRPr/>
          </a:p>
          <a:p>
            <a:pPr indent="-317500" lvl="0" marL="457200" rtl="0" algn="l">
              <a:spcBef>
                <a:spcPts val="0"/>
              </a:spcBef>
              <a:spcAft>
                <a:spcPts val="0"/>
              </a:spcAft>
              <a:buSzPts val="1400"/>
              <a:buChar char="●"/>
            </a:pPr>
            <a:r>
              <a:rPr lang="en"/>
              <a:t>We used log transformation to get a more Gaussian-like distribution. </a:t>
            </a:r>
            <a:endParaRPr/>
          </a:p>
        </p:txBody>
      </p:sp>
      <p:sp>
        <p:nvSpPr>
          <p:cNvPr id="224" name="Google Shape;224;p43"/>
          <p:cNvSpPr txBox="1"/>
          <p:nvPr/>
        </p:nvSpPr>
        <p:spPr>
          <a:xfrm>
            <a:off x="3060150" y="3757175"/>
            <a:ext cx="3023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Goal is to support the development of the linear machine learning model.</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4"/>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Rare Labels</a:t>
            </a:r>
            <a:endParaRPr/>
          </a:p>
        </p:txBody>
      </p:sp>
      <p:sp>
        <p:nvSpPr>
          <p:cNvPr id="230" name="Google Shape;230;p44"/>
          <p:cNvSpPr txBox="1"/>
          <p:nvPr>
            <p:ph idx="2" type="body"/>
          </p:nvPr>
        </p:nvSpPr>
        <p:spPr>
          <a:xfrm>
            <a:off x="4673225" y="1339525"/>
            <a:ext cx="3468900" cy="2095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Group those categories within variables that are present in less than 1% of the observations.</a:t>
            </a:r>
            <a:endParaRPr/>
          </a:p>
          <a:p>
            <a:pPr indent="-317500" lvl="0" marL="457200" rtl="0" algn="l">
              <a:spcBef>
                <a:spcPts val="0"/>
              </a:spcBef>
              <a:spcAft>
                <a:spcPts val="0"/>
              </a:spcAft>
              <a:buSzPts val="1400"/>
              <a:buChar char="●"/>
            </a:pPr>
            <a:r>
              <a:rPr lang="en"/>
              <a:t>All values of categorical variables that are shaped by less than 1% of houses, they would be replaced by the string “RARE.”</a:t>
            </a:r>
            <a:endParaRPr/>
          </a:p>
          <a:p>
            <a:pPr indent="0" lvl="0" marL="0" rtl="0" algn="just">
              <a:spcBef>
                <a:spcPts val="1600"/>
              </a:spcBef>
              <a:spcAft>
                <a:spcPts val="1600"/>
              </a:spcAft>
              <a:buNone/>
            </a:pPr>
            <a:r>
              <a:t/>
            </a:r>
            <a:endParaRPr/>
          </a:p>
        </p:txBody>
      </p:sp>
      <p:sp>
        <p:nvSpPr>
          <p:cNvPr id="231" name="Google Shape;231;p44"/>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VARIABLES</a:t>
            </a:r>
            <a:endParaRPr/>
          </a:p>
        </p:txBody>
      </p:sp>
      <p:sp>
        <p:nvSpPr>
          <p:cNvPr id="232" name="Google Shape;232;p44"/>
          <p:cNvSpPr txBox="1"/>
          <p:nvPr/>
        </p:nvSpPr>
        <p:spPr>
          <a:xfrm>
            <a:off x="1027300" y="2221100"/>
            <a:ext cx="3046200" cy="15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50">
                <a:solidFill>
                  <a:schemeClr val="lt1"/>
                </a:solidFill>
                <a:latin typeface="Montserrat"/>
                <a:ea typeface="Montserrat"/>
                <a:cs typeface="Montserrat"/>
                <a:sym typeface="Montserrat"/>
              </a:rPr>
              <a:t>Encoding of categorical variables</a:t>
            </a:r>
            <a:r>
              <a:rPr lang="en" sz="1250">
                <a:solidFill>
                  <a:schemeClr val="lt1"/>
                </a:solidFill>
                <a:latin typeface="Montserrat"/>
                <a:ea typeface="Montserrat"/>
                <a:cs typeface="Montserrat"/>
                <a:sym typeface="Montserrat"/>
              </a:rPr>
              <a:t>: transform strings of the categorical variables into numbers by capturing monotonic relationship between the label and the target. </a:t>
            </a:r>
            <a:endParaRPr sz="1250">
              <a:solidFill>
                <a:schemeClr val="lt1"/>
              </a:solidFill>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